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1813" userDrawn="1">
          <p15:clr>
            <a:srgbClr val="A4A3A4"/>
          </p15:clr>
        </p15:guide>
        <p15:guide id="3" pos="452" userDrawn="1">
          <p15:clr>
            <a:srgbClr val="A4A3A4"/>
          </p15:clr>
        </p15:guide>
        <p15:guide id="4" pos="19957" userDrawn="1">
          <p15:clr>
            <a:srgbClr val="A4A3A4"/>
          </p15:clr>
        </p15:guide>
        <p15:guide id="5" orient="horz" pos="452" userDrawn="1">
          <p15:clr>
            <a:srgbClr val="A4A3A4"/>
          </p15:clr>
        </p15:guide>
        <p15:guide id="6" orient="horz" pos="26761" userDrawn="1">
          <p15:clr>
            <a:srgbClr val="A4A3A4"/>
          </p15:clr>
        </p15:guide>
        <p15:guide id="7" pos="10431" userDrawn="1">
          <p15:clr>
            <a:srgbClr val="A4A3A4"/>
          </p15:clr>
        </p15:guide>
        <p15:guide id="8" pos="9978" userDrawn="1">
          <p15:clr>
            <a:srgbClr val="A4A3A4"/>
          </p15:clr>
        </p15:guide>
        <p15:guide id="9" orient="horz" pos="13607" userDrawn="1">
          <p15:clr>
            <a:srgbClr val="A4A3A4"/>
          </p15:clr>
        </p15:guide>
        <p15:guide id="11" pos="3174" userDrawn="1">
          <p15:clr>
            <a:srgbClr val="A4A3A4"/>
          </p15:clr>
        </p15:guide>
        <p15:guide id="12" orient="horz" pos="4739" userDrawn="1">
          <p15:clr>
            <a:srgbClr val="A4A3A4"/>
          </p15:clr>
        </p15:guide>
        <p15:guide id="13" pos="5215" userDrawn="1">
          <p15:clr>
            <a:srgbClr val="A4A3A4"/>
          </p15:clr>
        </p15:guide>
        <p15:guide id="14" pos="15194" userDrawn="1">
          <p15:clr>
            <a:srgbClr val="A4A3A4"/>
          </p15:clr>
        </p15:guide>
        <p15:guide id="15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21" d="100"/>
          <a:sy n="21" d="100"/>
        </p:scale>
        <p:origin x="1254" y="18"/>
      </p:cViewPr>
      <p:guideLst>
        <p:guide orient="horz" pos="4308"/>
        <p:guide pos="1813"/>
        <p:guide pos="452"/>
        <p:guide pos="19957"/>
        <p:guide orient="horz" pos="452"/>
        <p:guide orient="horz" pos="26761"/>
        <p:guide pos="10431"/>
        <p:guide pos="9978"/>
        <p:guide orient="horz" pos="13607"/>
        <p:guide pos="3174"/>
        <p:guide orient="horz" pos="4739"/>
        <p:guide pos="5215"/>
        <p:guide pos="1519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ST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E-4EAF-9D90-7AE5FF167B08}"/>
            </c:ext>
          </c:extLst>
        </c:ser>
        <c:ser>
          <c:idx val="2"/>
          <c:order val="1"/>
          <c:tx>
            <c:strRef>
              <c:f>Planilha1!$D$1</c:f>
              <c:strCache>
                <c:ptCount val="1"/>
                <c:pt idx="0">
                  <c:v>KS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FE-4EAF-9D90-7AE5FF167B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3753520"/>
        <c:axId val="623754768"/>
      </c:lineChart>
      <c:catAx>
        <c:axId val="6237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4768"/>
        <c:crosses val="autoZero"/>
        <c:auto val="1"/>
        <c:lblAlgn val="ctr"/>
        <c:lblOffset val="100"/>
        <c:noMultiLvlLbl val="0"/>
      </c:catAx>
      <c:valAx>
        <c:axId val="623754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3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4DFE-3FB5-4B10-A6CF-2295613928D6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l21.com.br/opiniaopublica/2016/09/as-formas-de-acesso-aos-livros-no-brasil-e-ideias-para-aumentar-a-leitura-de-livros-no-brasil-por-regis-mesquita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xels.com/pt-br/foto/meio-ambiente-natureza-retratos-portrait-3226569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hyperlink" Target="https://pensareco.blogspot.com/2015/11/sustentabilidade-muito-mais-do-que.html" TargetMode="External"/><Relationship Id="rId4" Type="http://schemas.openxmlformats.org/officeDocument/2006/relationships/hyperlink" Target="https://www.pexels.com/pt-br/foto/artesao-ocupado-ativo-construindo-3811868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10153926" y="838397"/>
            <a:ext cx="21167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b="1" dirty="0"/>
              <a:t>TÍTULO DO PROJETO: fonte maior que 72 </a:t>
            </a:r>
            <a:r>
              <a:rPr lang="pt-BR" sz="7200" b="1" dirty="0" err="1"/>
              <a:t>pt</a:t>
            </a:r>
            <a:r>
              <a:rPr lang="pt-BR" sz="7200" b="1" dirty="0"/>
              <a:t>. Modelo configurado p/90x120 cm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10153926" y="3728840"/>
            <a:ext cx="204467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Escola/Instituto), </a:t>
            </a:r>
            <a:r>
              <a:rPr lang="pt-BR" sz="4400" b="1" dirty="0"/>
              <a:t>Beltrano</a:t>
            </a:r>
            <a:r>
              <a:rPr lang="pt-BR" sz="4400" dirty="0"/>
              <a:t> </a:t>
            </a:r>
            <a:r>
              <a:rPr lang="pt-BR" sz="4400" b="1" dirty="0"/>
              <a:t>de Tal </a:t>
            </a:r>
            <a:r>
              <a:rPr lang="pt-BR" sz="4400" dirty="0"/>
              <a:t>(Sigla da Escola/Instituto), </a:t>
            </a:r>
            <a:r>
              <a:rPr lang="pt-BR" sz="4400" b="1" dirty="0"/>
              <a:t>Coautor 1 de Tal </a:t>
            </a:r>
            <a:r>
              <a:rPr lang="pt-BR" sz="4400" dirty="0"/>
              <a:t>(Sigla da Escola/Instituto), </a:t>
            </a:r>
            <a:r>
              <a:rPr lang="pt-BR" sz="4400" b="1" dirty="0"/>
              <a:t>Coautor 2 de Tal </a:t>
            </a:r>
            <a:r>
              <a:rPr lang="pt-BR" sz="4400" dirty="0"/>
              <a:t>(Sigla da Escola/Instituto).</a:t>
            </a:r>
          </a:p>
          <a:p>
            <a:pPr>
              <a:spcAft>
                <a:spcPts val="600"/>
              </a:spcAft>
            </a:pPr>
            <a:r>
              <a:rPr lang="pt-BR" sz="4400" dirty="0"/>
              <a:t>ODS atendidas: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Município: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6436F3-1A76-5015-167D-DA7F55C8111A}"/>
              </a:ext>
            </a:extLst>
          </p:cNvPr>
          <p:cNvSpPr txBox="1"/>
          <p:nvPr/>
        </p:nvSpPr>
        <p:spPr>
          <a:xfrm>
            <a:off x="717550" y="30327130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METODOLOGIA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2BDB2D-C205-54E2-3ECF-ED7AF9F36E75}"/>
              </a:ext>
            </a:extLst>
          </p:cNvPr>
          <p:cNvSpPr txBox="1"/>
          <p:nvPr/>
        </p:nvSpPr>
        <p:spPr>
          <a:xfrm>
            <a:off x="16559213" y="15582659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RESULTADOS E DISCUSSÃO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8D2053-8251-7645-F096-CEA21819AB1D}"/>
              </a:ext>
            </a:extLst>
          </p:cNvPr>
          <p:cNvSpPr txBox="1"/>
          <p:nvPr/>
        </p:nvSpPr>
        <p:spPr>
          <a:xfrm>
            <a:off x="16559213" y="27617979"/>
            <a:ext cx="1512252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CONCLUSÕES</a:t>
            </a:r>
          </a:p>
          <a:p>
            <a:pPr algn="just"/>
            <a:r>
              <a:rPr lang="pt-BR" sz="3600" b="1" dirty="0"/>
              <a:t>	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2D4887D-13C1-2027-C873-EB6ED903B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818379"/>
              </p:ext>
            </p:extLst>
          </p:nvPr>
        </p:nvGraphicFramePr>
        <p:xfrm>
          <a:off x="17819688" y="7676124"/>
          <a:ext cx="12593383" cy="70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1A85ED4-582A-1CA6-27B4-A49CE51E4AC5}"/>
              </a:ext>
            </a:extLst>
          </p:cNvPr>
          <p:cNvGrpSpPr/>
          <p:nvPr/>
        </p:nvGrpSpPr>
        <p:grpSpPr>
          <a:xfrm>
            <a:off x="1068900" y="21839591"/>
            <a:ext cx="14334339" cy="7728176"/>
            <a:chOff x="852064" y="19223203"/>
            <a:chExt cx="14334339" cy="7728176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AE0A5DF-B85C-77C6-FA70-D69E7A515335}"/>
                </a:ext>
              </a:extLst>
            </p:cNvPr>
            <p:cNvSpPr txBox="1"/>
            <p:nvPr/>
          </p:nvSpPr>
          <p:spPr>
            <a:xfrm>
              <a:off x="852064" y="19223203"/>
              <a:ext cx="8299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i="1" dirty="0" err="1"/>
                <a:t>Charadrius</a:t>
              </a:r>
              <a:r>
                <a:rPr lang="pt-BR" sz="2800" i="1" dirty="0"/>
                <a:t> </a:t>
              </a:r>
              <a:r>
                <a:rPr lang="pt-BR" sz="2800" i="1" dirty="0" err="1"/>
                <a:t>bicinctu</a:t>
              </a:r>
              <a:r>
                <a:rPr lang="pt-BR" sz="2800" i="1" dirty="0"/>
                <a:t> – Fonte: wikimedia.org</a:t>
              </a:r>
              <a:endParaRPr lang="pt-BR" sz="2800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691D058-3183-4F17-4F28-3F9D53F65499}"/>
                </a:ext>
              </a:extLst>
            </p:cNvPr>
            <p:cNvSpPr txBox="1"/>
            <p:nvPr/>
          </p:nvSpPr>
          <p:spPr>
            <a:xfrm>
              <a:off x="10334835" y="19428805"/>
              <a:ext cx="45977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i="1" dirty="0"/>
                <a:t>Anodorhynchus </a:t>
              </a:r>
              <a:r>
                <a:rPr lang="pt-BR" sz="2800" i="1" dirty="0" err="1"/>
                <a:t>hyacinthinus</a:t>
              </a:r>
              <a:endParaRPr lang="pt-BR" sz="2800" i="1" dirty="0"/>
            </a:p>
            <a:p>
              <a:pPr algn="ctr"/>
              <a:r>
                <a:rPr lang="pt-BR" sz="2800" i="1" dirty="0"/>
                <a:t>Fonte: wikimedia.org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A2E248A-C048-1221-D4E8-AFB09C9D951E}"/>
                </a:ext>
              </a:extLst>
            </p:cNvPr>
            <p:cNvGrpSpPr/>
            <p:nvPr/>
          </p:nvGrpSpPr>
          <p:grpSpPr>
            <a:xfrm>
              <a:off x="7058403" y="20467450"/>
              <a:ext cx="8128000" cy="6066261"/>
              <a:chOff x="7058403" y="20467450"/>
              <a:chExt cx="8128000" cy="6066261"/>
            </a:xfrm>
          </p:grpSpPr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B4647737-7FA3-1414-08B3-2011985B8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7060538" y="20467450"/>
                <a:ext cx="8123727" cy="5416550"/>
              </a:xfrm>
              <a:prstGeom prst="rect">
                <a:avLst/>
              </a:prstGeom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B1AFAFB1-E1DF-BFA4-9C7D-807E93258D8F}"/>
                  </a:ext>
                </a:extLst>
              </p:cNvPr>
              <p:cNvSpPr txBox="1"/>
              <p:nvPr/>
            </p:nvSpPr>
            <p:spPr>
              <a:xfrm>
                <a:off x="7058403" y="26010491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Amazona </a:t>
                </a:r>
                <a:r>
                  <a:rPr lang="pt-BR" sz="2800" i="1" dirty="0" err="1"/>
                  <a:t>aestiva</a:t>
                </a:r>
                <a:r>
                  <a:rPr lang="pt-BR" sz="2800" i="1" dirty="0"/>
                  <a:t> - Fonte: wikimedia.org</a:t>
                </a:r>
              </a:p>
            </p:txBody>
          </p:sp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8F4C70F6-D3B0-531E-4455-F167F7F4586D}"/>
                </a:ext>
              </a:extLst>
            </p:cNvPr>
            <p:cNvGrpSpPr/>
            <p:nvPr/>
          </p:nvGrpSpPr>
          <p:grpSpPr>
            <a:xfrm>
              <a:off x="1174879" y="20467450"/>
              <a:ext cx="4935079" cy="6483929"/>
              <a:chOff x="1174879" y="20467450"/>
              <a:chExt cx="4935079" cy="6483929"/>
            </a:xfrm>
          </p:grpSpPr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6CE5ECC3-F39D-2DCE-BA8E-84780F09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/>
              <a:stretch/>
            </p:blipFill>
            <p:spPr>
              <a:xfrm>
                <a:off x="1838291" y="20467450"/>
                <a:ext cx="3608255" cy="5416550"/>
              </a:xfrm>
              <a:prstGeom prst="rect">
                <a:avLst/>
              </a:prstGeom>
            </p:spPr>
          </p:pic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EEEC5FC-9D58-3908-578A-92B621895C57}"/>
                  </a:ext>
                </a:extLst>
              </p:cNvPr>
              <p:cNvSpPr txBox="1"/>
              <p:nvPr/>
            </p:nvSpPr>
            <p:spPr>
              <a:xfrm>
                <a:off x="1174879" y="25997272"/>
                <a:ext cx="49350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Caracara</a:t>
                </a:r>
                <a:r>
                  <a:rPr lang="pt-BR" sz="2800" i="1" dirty="0"/>
                  <a:t> Plancus</a:t>
                </a:r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INTRODUÇÃO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BC56136-2A09-1EF7-7BE1-5ECA3DB5A21A}"/>
              </a:ext>
            </a:extLst>
          </p:cNvPr>
          <p:cNvSpPr txBox="1"/>
          <p:nvPr/>
        </p:nvSpPr>
        <p:spPr>
          <a:xfrm>
            <a:off x="16559214" y="34558340"/>
            <a:ext cx="151225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BIBLIOGRAFIA</a:t>
            </a:r>
          </a:p>
          <a:p>
            <a:pPr algn="ctr"/>
            <a:r>
              <a:rPr lang="pt-BR" sz="3600" b="1" dirty="0"/>
              <a:t>	REGISTRAR APENAS A BIBLIOGRAFIA CITADA NO PÔSTER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 </a:t>
            </a:r>
            <a:endParaRPr lang="pt-BR" sz="3600" dirty="0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16559213" y="38995412"/>
            <a:ext cx="15122525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16198850" y="39262113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</p:txBody>
      </p:sp>
      <p:pic>
        <p:nvPicPr>
          <p:cNvPr id="7" name="Imagem 6" descr="Livro em cima da mesa&#10;&#10;Descrição gerada automaticamente com confiança média">
            <a:extLst>
              <a:ext uri="{FF2B5EF4-FFF2-40B4-BE49-F238E27FC236}">
                <a16:creationId xmlns:a16="http://schemas.microsoft.com/office/drawing/2014/main" id="{E6BC0DD4-B2E7-E117-0E47-50A6984281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32840"/>
          <a:stretch/>
        </p:blipFill>
        <p:spPr>
          <a:xfrm>
            <a:off x="1371596" y="16299326"/>
            <a:ext cx="7998867" cy="559414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8DF2CF5-A4A7-153C-1B73-5D0481559C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9794326" y="16708034"/>
            <a:ext cx="5608912" cy="5131557"/>
          </a:xfrm>
          <a:prstGeom prst="rect">
            <a:avLst/>
          </a:prstGeom>
        </p:spPr>
      </p:pic>
      <p:pic>
        <p:nvPicPr>
          <p:cNvPr id="29" name="Imagem 2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500D0C1-1F4D-0409-AE4D-BCF274C37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" y="495990"/>
            <a:ext cx="9085026" cy="2980272"/>
          </a:xfrm>
          <a:prstGeom prst="rect">
            <a:avLst/>
          </a:prstGeom>
        </p:spPr>
      </p:pic>
      <p:pic>
        <p:nvPicPr>
          <p:cNvPr id="38" name="Imagem 37" descr="Logotipo&#10;&#10;Descrição gerada automaticamente">
            <a:extLst>
              <a:ext uri="{FF2B5EF4-FFF2-40B4-BE49-F238E27FC236}">
                <a16:creationId xmlns:a16="http://schemas.microsoft.com/office/drawing/2014/main" id="{C2A1EA31-3E8C-4FD8-E487-46E910EA2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29" y="4351519"/>
            <a:ext cx="2068566" cy="2227258"/>
          </a:xfrm>
          <a:prstGeom prst="rect">
            <a:avLst/>
          </a:prstGeom>
        </p:spPr>
      </p:pic>
      <p:pic>
        <p:nvPicPr>
          <p:cNvPr id="43" name="Imagem 42" descr="Logotipo, nome da empresa&#10;&#10;Descrição gerada automaticamente">
            <a:extLst>
              <a:ext uri="{FF2B5EF4-FFF2-40B4-BE49-F238E27FC236}">
                <a16:creationId xmlns:a16="http://schemas.microsoft.com/office/drawing/2014/main" id="{662B9D87-D229-F016-EFF9-194B6D1882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29" y="244550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9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890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Yakuwa Mekaru</dc:creator>
  <cp:lastModifiedBy>Isis Macedo</cp:lastModifiedBy>
  <cp:revision>19</cp:revision>
  <dcterms:created xsi:type="dcterms:W3CDTF">2022-09-20T18:11:25Z</dcterms:created>
  <dcterms:modified xsi:type="dcterms:W3CDTF">2023-08-03T18:14:47Z</dcterms:modified>
</cp:coreProperties>
</file>